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67" r:id="rId6"/>
    <p:sldId id="261" r:id="rId7"/>
    <p:sldId id="271" r:id="rId8"/>
    <p:sldId id="281" r:id="rId9"/>
    <p:sldId id="263" r:id="rId10"/>
    <p:sldId id="264" r:id="rId11"/>
    <p:sldId id="266" r:id="rId12"/>
    <p:sldId id="265" r:id="rId13"/>
    <p:sldId id="270" r:id="rId14"/>
    <p:sldId id="262" r:id="rId15"/>
    <p:sldId id="272" r:id="rId16"/>
    <p:sldId id="273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E8BD05-E724-4EC0-8CD4-1061B95995EE}">
          <p14:sldIdLst>
            <p14:sldId id="256"/>
            <p14:sldId id="257"/>
            <p14:sldId id="258"/>
            <p14:sldId id="267"/>
            <p14:sldId id="261"/>
            <p14:sldId id="271"/>
            <p14:sldId id="281"/>
            <p14:sldId id="263"/>
            <p14:sldId id="264"/>
            <p14:sldId id="266"/>
            <p14:sldId id="265"/>
            <p14:sldId id="270"/>
            <p14:sldId id="262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94719"/>
  </p:normalViewPr>
  <p:slideViewPr>
    <p:cSldViewPr snapToGrid="0">
      <p:cViewPr varScale="1">
        <p:scale>
          <a:sx n="148" d="100"/>
          <a:sy n="148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0EFC-9719-454F-B89D-9D928BEBD94E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43710-ABFD-4110-9A8D-A5E6975596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43710-ABFD-4110-9A8D-A5E69755960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43710-ABFD-4110-9A8D-A5E69755960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BAA0-48BE-4DCE-9860-8D3D850203AF}" type="datetimeFigureOut">
              <a:rPr lang="zh-CN" altLang="en-US" smtClean="0"/>
              <a:t>2024/6/4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27FF7-3D68-414D-AC43-19B4266FD2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3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71"/>
          <p:cNvSpPr>
            <a:spLocks noChangeArrowheads="1"/>
          </p:cNvSpPr>
          <p:nvPr/>
        </p:nvSpPr>
        <p:spPr bwMode="auto">
          <a:xfrm>
            <a:off x="7569638" y="3032948"/>
            <a:ext cx="184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2185" y="2155825"/>
            <a:ext cx="626046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华为企业命题</a:t>
            </a:r>
            <a:endParaRPr lang="en-US" altLang="zh-C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开合角度检测系统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286745" y="4569770"/>
            <a:ext cx="2728852" cy="400515"/>
            <a:chOff x="3572392" y="4075337"/>
            <a:chExt cx="971852" cy="400515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3572392" y="4075337"/>
              <a:ext cx="3977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970054" y="4075742"/>
              <a:ext cx="57419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彭宇飞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613452" y="1677015"/>
                <a:ext cx="11019748" cy="860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5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MPU9250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中的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DMP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ea typeface="黑体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charset="0"/>
                            <a:ea typeface="黑体" panose="02010609060101010101" pitchFamily="49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，转为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欧拉角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(Pitch, Roll, Yaw)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表示，此次设计中，我们只需用到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俯仰角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(Pitch)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2" y="1677015"/>
                <a:ext cx="11019748" cy="860425"/>
              </a:xfrm>
              <a:prstGeom prst="rect">
                <a:avLst/>
              </a:prstGeom>
              <a:blipFill rotWithShape="1">
                <a:blip r:embed="rId3"/>
                <a:stretch>
                  <a:fillRect t="-71" r="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25102" y="663575"/>
                <a:ext cx="6741795" cy="38506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𝑃𝑖𝑡𝑐h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𝑎𝑟𝑐𝑠𝑖𝑛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800" dirty="0" smtClean="0">
                                  <a:latin typeface="Cambria Math" panose="0204050305040603020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800" dirty="0" smtClean="0">
                                  <a:latin typeface="Cambria Math" panose="0204050305040603020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𝑅𝑜𝑙𝑙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𝑎𝑟𝑐𝑡𝑎𝑛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2(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800" smtClean="0">
                                      <a:latin typeface="Cambria Math" panose="02040503050406030204" charset="0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800" dirty="0" smtClean="0">
                                      <a:latin typeface="Cambria Math" panose="0204050305040603020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2800" i="1">
                                      <a:latin typeface="Cambria Math" panose="02040503050406030204" charset="0"/>
                                    </a:rPr>
                                    <m:t>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𝑌𝑎𝑤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zh-CN" altLang="en-US" sz="2800" dirty="0">
                                  <a:latin typeface="Cambria Math" panose="02040503050406030204" charset="0"/>
                                </a:rPr>
                                <m:t> </m:t>
                              </m:r>
                              <m:r>
                                <a:rPr lang="en-US" altLang="zh-CN" sz="2800" i="1" smtClean="0">
                                  <a:latin typeface="Cambria Math" panose="02040503050406030204" charset="0"/>
                                </a:rPr>
                                <m:t>𝑎𝑟𝑐𝑡𝑎𝑛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2(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2800" smtClean="0">
                                      <a:latin typeface="Cambria Math" panose="02040503050406030204" charset="0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800" dirty="0" smtClean="0">
                                      <a:latin typeface="Cambria Math" panose="02040503050406030204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800" i="1">
                                      <a:latin typeface="Cambria Math" panose="02040503050406030204" charset="0"/>
                                    </a:rPr>
                                    <m:t>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 smtClean="0">
                                      <a:latin typeface="Cambria Math" panose="02040503050406030204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q</m:t>
                                      </m:r>
                                    </m:e>
                                    <m:sub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sz="2800" i="1" smtClean="0">
                                          <a:latin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800" dirty="0" smtClean="0">
                                  <a:latin typeface="Cambria Math" panose="0204050305040603020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b="0" i="1" dirty="0">
                  <a:latin typeface="Cambria Math" panose="02040503050406030204" charset="0"/>
                </a:endParaRPr>
              </a:p>
              <a:p>
                <a:pPr algn="ctr">
                  <a:lnSpc>
                    <a:spcPct val="20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102" y="663575"/>
                <a:ext cx="6741795" cy="3850640"/>
              </a:xfrm>
              <a:prstGeom prst="rect">
                <a:avLst/>
              </a:prstGeom>
              <a:blipFill>
                <a:blip r:embed="rId4"/>
                <a:stretch>
                  <a:fillRect b="-41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166110" y="2651760"/>
            <a:ext cx="5914390" cy="3343910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9385" y="8001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5" name="矩形 4"/>
          <p:cNvSpPr/>
          <p:nvPr/>
        </p:nvSpPr>
        <p:spPr>
          <a:xfrm>
            <a:off x="805065" y="1100421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3980" y="1101495"/>
            <a:ext cx="15595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姿态解算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1498959" y="2100100"/>
                <a:ext cx="4383998" cy="2630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屏幕驱动为</a:t>
                </a:r>
                <a:r>
                  <a:rPr lang="en-US" altLang="zh-CN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SSD1306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，分段分列刷新屏幕，尺寸为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128∗64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，主控使用一路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DMA(Direct Memory Access)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通过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I2C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总线向驱动发送数据，能够降低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MCU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负担，内部集成字库，支持三种大小字体，后续会移植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LVGL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显示更多内容。</a:t>
                </a: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59" y="2100100"/>
                <a:ext cx="4383998" cy="2630170"/>
              </a:xfrm>
              <a:prstGeom prst="rect">
                <a:avLst/>
              </a:prstGeom>
              <a:blipFill rotWithShape="1">
                <a:blip r:embed="rId3"/>
                <a:stretch>
                  <a:fillRect l="-8" t="-6" r="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9" t="36944" r="4445" b="25555"/>
          <a:stretch>
            <a:fillRect/>
          </a:stretch>
        </p:blipFill>
        <p:spPr>
          <a:xfrm>
            <a:off x="7813356" y="2037319"/>
            <a:ext cx="2398714" cy="27554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371080" y="1916430"/>
            <a:ext cx="3282315" cy="2875915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9385" y="8001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5" name="矩形 4"/>
          <p:cNvSpPr/>
          <p:nvPr/>
        </p:nvSpPr>
        <p:spPr>
          <a:xfrm>
            <a:off x="996200" y="1251551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25595" y="1245005"/>
            <a:ext cx="16383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OLED</a:t>
            </a:r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屏幕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延期 8"/>
          <p:cNvSpPr/>
          <p:nvPr/>
        </p:nvSpPr>
        <p:spPr>
          <a:xfrm>
            <a:off x="0" y="0"/>
            <a:ext cx="6559550" cy="6858000"/>
          </a:xfrm>
          <a:prstGeom prst="flowChartDelay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613410" y="2498725"/>
            <a:ext cx="534924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en-US" altLang="zh-CN" sz="2000" b="1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FreeRTOS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是一个开源的轻量级实时操作系统，提供一个内核用于任务调度，任务通信、同步以及资源管理。本系统设计了多个任务：屏幕显示任务，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MPU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数据采集任务，数据处理任务以及串口接收任务等。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676390" y="701040"/>
                <a:ext cx="4912995" cy="5457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indent="0" algn="just" fontAlgn="auto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数据采集任务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:</a:t>
                </a:r>
              </a:p>
              <a:p>
                <a:pPr indent="457200" algn="just"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DMP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库中已定义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FIFO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，能够得到陀螺仪数据，加速度计数据，磁力计数据以及四元数。我们在设计中创建一个队列，数据采集任务将每次读到的四元数数据放入队列中，数据处理任务读取该队列。数据采集任务的优先级最高。</a:t>
                </a:r>
              </a:p>
              <a:p>
                <a:pPr indent="457200" algn="just">
                  <a:lnSpc>
                    <a:spcPct val="150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数据处理任务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: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457200" algn="just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根据队列读到的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dirty="0">
                            <a:latin typeface="Cambria Math" panose="02040503050406030204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charset="0"/>
                          </a:rPr>
                          <m:t>𝑞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charset="0"/>
                          </a:rPr>
                          <m:t>𝑞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charset="0"/>
                          </a:rPr>
                          <m:t>3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，计算当前俯仰角，将俯仰角放置到缓冲区中，使用滑动窗口进行均值滤波，在设计中我们将窗口大小设置为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8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  <a:sym typeface="+mn-ea"/>
                  </a:rPr>
                  <a:t>个数据，能较好的完成任务。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457200" algn="just">
                  <a:lnSpc>
                    <a:spcPct val="125000"/>
                  </a:lnSpc>
                </a:pPr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90" y="701040"/>
                <a:ext cx="4912995" cy="5457190"/>
              </a:xfrm>
              <a:prstGeom prst="rect">
                <a:avLst/>
              </a:prstGeom>
              <a:blipFill>
                <a:blip r:embed="rId3"/>
                <a:stretch>
                  <a:fillRect l="-1031" r="-56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59385" y="8001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7" name="矩形 6"/>
          <p:cNvSpPr/>
          <p:nvPr/>
        </p:nvSpPr>
        <p:spPr>
          <a:xfrm>
            <a:off x="693305" y="1078196"/>
            <a:ext cx="120769" cy="448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2960" y="1071880"/>
            <a:ext cx="17424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FreeRTOS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19542" r="35131" b="27860"/>
          <a:stretch>
            <a:fillRect/>
          </a:stretch>
        </p:blipFill>
        <p:spPr>
          <a:xfrm>
            <a:off x="7131549" y="3771538"/>
            <a:ext cx="2880000" cy="21886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5" y="1354798"/>
            <a:ext cx="5760000" cy="40249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t="3423" r="17526" b="27659"/>
          <a:stretch>
            <a:fillRect/>
          </a:stretch>
        </p:blipFill>
        <p:spPr>
          <a:xfrm>
            <a:off x="7071844" y="593287"/>
            <a:ext cx="2880000" cy="260571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96454" y="5448590"/>
            <a:ext cx="2781946" cy="337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  <a:alpha val="79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开合角度检测系统全局图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30102" y="3260063"/>
            <a:ext cx="2681737" cy="337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  <a:alpha val="79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角度为0°  显示：0.00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03784" y="5995605"/>
            <a:ext cx="2334388" cy="3371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  <a:alpha val="79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角度为90°  显示88.3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5915" y="30480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H_Entry_1"/>
          <p:cNvSpPr/>
          <p:nvPr>
            <p:custDataLst>
              <p:tags r:id="rId1"/>
            </p:custDataLst>
          </p:nvPr>
        </p:nvSpPr>
        <p:spPr>
          <a:xfrm>
            <a:off x="657229" y="141602"/>
            <a:ext cx="2009771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400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>
                <a:off x="307340" y="920115"/>
                <a:ext cx="11577955" cy="5017135"/>
              </a:xfrm>
              <a:prstGeom prst="rect">
                <a:avLst/>
              </a:prstGeom>
              <a:noFill/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针对评审标准（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）中的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运动状态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下的开合角度检测效果问题，由于本系统使用了两个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MPU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，因此不存在运动状态影响角度问题；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针对评审标准（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）中的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强磁环境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下的开合角度检测效果问题，由于本系统使用的传感器融合了磁力计数据，因此强磁环境对其会造成一定的干扰，我们设计了一个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互补滤波器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，采用比例积分控制器，该滤波器可以计算加速度计与磁力计的误差，磁场强度越大，我们越信任加速度计的数据，从而抵消磁场的影响，结果经实测，仍符合标准（开合角度检测误差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＜</m:t>
                    </m:r>
                    <m:r>
                      <a:rPr lang="en-US" altLang="zh-CN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±5°</m:t>
                    </m:r>
                    <m:r>
                      <a:rPr lang="en-US" altLang="zh-CN" b="0" i="0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charset="0"/>
                        <a:ea typeface="黑体" panose="02010609060101010101" pitchFamily="49" charset="-122"/>
                      </a:rPr>
                      <m:t>；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针对评审标准（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）中的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不同摆放角度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下的开合角度检测效果问题，我们的设计是在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MPU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初始化阶段，如果系统检测到未平放，会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暂时丢弃掉磁力计数据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，此时只剩余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6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轴传感器数据，会有一定的误差，但此时会新创建一个任务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——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水平检测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，一旦水平检测通过，自动校准陀螺仪数据；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针对评审标准（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4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）中的针对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硬件系统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进行优化设计，在成本方面，我们考虑将主控换为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更廉价的</a:t>
                </a:r>
                <a:r>
                  <a:rPr lang="en-US" altLang="zh-CN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L431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；性能方面，考虑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I2C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中断接收陀螺仪数据；功耗方面，考虑屏幕非全局刷新，只对需要更改的部分进行刷新。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" y="920115"/>
                <a:ext cx="11577955" cy="5017135"/>
              </a:xfrm>
              <a:prstGeom prst="rect">
                <a:avLst/>
              </a:prstGeom>
              <a:blipFill>
                <a:blip r:embed="rId3"/>
                <a:stretch>
                  <a:fillRect l="-219" r="-219"/>
                </a:stretch>
              </a:blip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88925" y="141605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86349" y="2513003"/>
            <a:ext cx="4777052" cy="661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300" dirty="0">
                <a:solidFill>
                  <a:srgbClr val="2F5597"/>
                </a:solidFill>
                <a:latin typeface="+mj-ea"/>
                <a:ea typeface="+mj-ea"/>
              </a:rPr>
              <a:t>恳请各位评审老师</a:t>
            </a:r>
          </a:p>
        </p:txBody>
      </p:sp>
      <p:sp>
        <p:nvSpPr>
          <p:cNvPr id="5" name="TextBox 32"/>
          <p:cNvSpPr txBox="1"/>
          <p:nvPr/>
        </p:nvSpPr>
        <p:spPr>
          <a:xfrm>
            <a:off x="3421866" y="3165838"/>
            <a:ext cx="53060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48" y="812382"/>
            <a:ext cx="5668736" cy="170062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13" name="图片 12" descr="工程规划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0850" y="2101850"/>
            <a:ext cx="873760" cy="873760"/>
          </a:xfrm>
          <a:prstGeom prst="rect">
            <a:avLst/>
          </a:prstGeom>
        </p:spPr>
      </p:pic>
      <p:grpSp>
        <p:nvGrpSpPr>
          <p:cNvPr id="87" name="Text8"/>
          <p:cNvGrpSpPr/>
          <p:nvPr>
            <p:custDataLst>
              <p:tags r:id="rId1"/>
            </p:custDataLst>
          </p:nvPr>
        </p:nvGrpSpPr>
        <p:grpSpPr>
          <a:xfrm>
            <a:off x="6329045" y="4708525"/>
            <a:ext cx="2375535" cy="596244"/>
            <a:chOff x="3319248" y="1809156"/>
            <a:chExt cx="6071387" cy="584775"/>
          </a:xfrm>
        </p:grpSpPr>
        <p:sp>
          <p:nvSpPr>
            <p:cNvPr id="88" name="Text6"/>
            <p:cNvSpPr txBox="1"/>
            <p:nvPr>
              <p:custDataLst>
                <p:tags r:id="rId11"/>
              </p:custDataLst>
            </p:nvPr>
          </p:nvSpPr>
          <p:spPr>
            <a:xfrm>
              <a:off x="5797464" y="1916900"/>
              <a:ext cx="3593171" cy="369312"/>
            </a:xfrm>
            <a:prstGeom prst="rect">
              <a:avLst/>
            </a:prstGeom>
          </p:spPr>
          <p:txBody>
            <a:bodyPr wrap="square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改进方案</a:t>
              </a:r>
            </a:p>
          </p:txBody>
        </p:sp>
        <p:sp>
          <p:nvSpPr>
            <p:cNvPr id="89" name="Text7"/>
            <p:cNvSpPr txBox="1"/>
            <p:nvPr>
              <p:custDataLst>
                <p:tags r:id="rId12"/>
              </p:custDataLst>
            </p:nvPr>
          </p:nvSpPr>
          <p:spPr>
            <a:xfrm>
              <a:off x="3319248" y="1809156"/>
              <a:ext cx="1776103" cy="584775"/>
            </a:xfrm>
            <a:prstGeom prst="rect">
              <a:avLst/>
            </a:prstGeom>
          </p:spPr>
          <p:txBody>
            <a:bodyPr wrap="non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90" name="Text16"/>
          <p:cNvGrpSpPr/>
          <p:nvPr>
            <p:custDataLst>
              <p:tags r:id="rId2"/>
            </p:custDataLst>
          </p:nvPr>
        </p:nvGrpSpPr>
        <p:grpSpPr>
          <a:xfrm>
            <a:off x="6329045" y="3634740"/>
            <a:ext cx="2512697" cy="596265"/>
            <a:chOff x="4180844" y="2021525"/>
            <a:chExt cx="5138079" cy="584795"/>
          </a:xfrm>
        </p:grpSpPr>
        <p:sp>
          <p:nvSpPr>
            <p:cNvPr id="91" name="Text14"/>
            <p:cNvSpPr txBox="1"/>
            <p:nvPr>
              <p:custDataLst>
                <p:tags r:id="rId9"/>
              </p:custDataLst>
            </p:nvPr>
          </p:nvSpPr>
          <p:spPr>
            <a:xfrm>
              <a:off x="6135056" y="2129266"/>
              <a:ext cx="3183867" cy="369312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  <a:endPara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15"/>
            <p:cNvSpPr txBox="1"/>
            <p:nvPr>
              <p:custDataLst>
                <p:tags r:id="rId10"/>
              </p:custDataLst>
            </p:nvPr>
          </p:nvSpPr>
          <p:spPr>
            <a:xfrm>
              <a:off x="4180844" y="2021525"/>
              <a:ext cx="1338730" cy="584795"/>
            </a:xfrm>
            <a:prstGeom prst="rect">
              <a:avLst/>
            </a:prstGeom>
          </p:spPr>
          <p:txBody>
            <a:bodyPr wrap="non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93" name="Text4"/>
          <p:cNvGrpSpPr/>
          <p:nvPr>
            <p:custDataLst>
              <p:tags r:id="rId3"/>
            </p:custDataLst>
          </p:nvPr>
        </p:nvGrpSpPr>
        <p:grpSpPr>
          <a:xfrm>
            <a:off x="6216015" y="2660015"/>
            <a:ext cx="2526665" cy="596244"/>
            <a:chOff x="-4858891" y="1902574"/>
            <a:chExt cx="5096093" cy="584775"/>
          </a:xfrm>
        </p:grpSpPr>
        <p:sp>
          <p:nvSpPr>
            <p:cNvPr id="94" name="Text2"/>
            <p:cNvSpPr txBox="1"/>
            <p:nvPr>
              <p:custDataLst>
                <p:tags r:id="rId7"/>
              </p:custDataLst>
            </p:nvPr>
          </p:nvSpPr>
          <p:spPr>
            <a:xfrm>
              <a:off x="-2951859" y="2010291"/>
              <a:ext cx="3189061" cy="369332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设计思路</a:t>
              </a:r>
            </a:p>
          </p:txBody>
        </p:sp>
        <p:sp>
          <p:nvSpPr>
            <p:cNvPr id="95" name="Text3"/>
            <p:cNvSpPr txBox="1"/>
            <p:nvPr>
              <p:custDataLst>
                <p:tags r:id="rId8"/>
              </p:custDataLst>
            </p:nvPr>
          </p:nvSpPr>
          <p:spPr>
            <a:xfrm>
              <a:off x="-4858891" y="1902574"/>
              <a:ext cx="1776103" cy="584775"/>
            </a:xfrm>
            <a:prstGeom prst="rect">
              <a:avLst/>
            </a:prstGeom>
          </p:spPr>
          <p:txBody>
            <a:bodyPr wrap="non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96" name="Text4"/>
          <p:cNvGrpSpPr/>
          <p:nvPr>
            <p:custDataLst>
              <p:tags r:id="rId4"/>
            </p:custDataLst>
          </p:nvPr>
        </p:nvGrpSpPr>
        <p:grpSpPr>
          <a:xfrm>
            <a:off x="6216016" y="1631951"/>
            <a:ext cx="3498214" cy="596244"/>
            <a:chOff x="-1108862" y="2367172"/>
            <a:chExt cx="7055636" cy="584775"/>
          </a:xfrm>
        </p:grpSpPr>
        <p:sp>
          <p:nvSpPr>
            <p:cNvPr id="97" name="Text2"/>
            <p:cNvSpPr txBox="1"/>
            <p:nvPr>
              <p:custDataLst>
                <p:tags r:id="rId5"/>
              </p:custDataLst>
            </p:nvPr>
          </p:nvSpPr>
          <p:spPr>
            <a:xfrm>
              <a:off x="566354" y="2474913"/>
              <a:ext cx="5380420" cy="369312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赛题描述及要求</a:t>
              </a:r>
            </a:p>
          </p:txBody>
        </p:sp>
        <p:sp>
          <p:nvSpPr>
            <p:cNvPr id="98" name="Text3"/>
            <p:cNvSpPr txBox="1"/>
            <p:nvPr>
              <p:custDataLst>
                <p:tags r:id="rId6"/>
              </p:custDataLst>
            </p:nvPr>
          </p:nvSpPr>
          <p:spPr>
            <a:xfrm>
              <a:off x="-1108862" y="2367172"/>
              <a:ext cx="1776103" cy="584775"/>
            </a:xfrm>
            <a:prstGeom prst="rect">
              <a:avLst/>
            </a:prstGeom>
          </p:spPr>
          <p:txBody>
            <a:bodyPr wrap="non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101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2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4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5" name="深度视觉·原创设计 https://www.docer.com/works?userid=22383862"/>
          <p:cNvSpPr txBox="1"/>
          <p:nvPr/>
        </p:nvSpPr>
        <p:spPr>
          <a:xfrm>
            <a:off x="2224224" y="2031547"/>
            <a:ext cx="25254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>
                <a:latin typeface="黑体" panose="02010609060101010101" pitchFamily="49" charset="-122"/>
                <a:ea typeface="黑体" panose="02010609060101010101" pitchFamily="49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6" name="深度视觉·原创设计 https://www.docer.com/works?userid=22383862"/>
          <p:cNvSpPr txBox="1"/>
          <p:nvPr/>
        </p:nvSpPr>
        <p:spPr>
          <a:xfrm>
            <a:off x="1857829" y="3596440"/>
            <a:ext cx="25254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5"/>
          <p:cNvSpPr/>
          <p:nvPr>
            <p:custDataLst>
              <p:tags r:id="rId1"/>
            </p:custDataLst>
          </p:nvPr>
        </p:nvSpPr>
        <p:spPr>
          <a:xfrm rot="5400000">
            <a:off x="-145415" y="146050"/>
            <a:ext cx="6857365" cy="6566535"/>
          </a:xfrm>
          <a:custGeom>
            <a:avLst/>
            <a:gdLst>
              <a:gd name="connsiteX0" fmla="*/ 0 w 6407150"/>
              <a:gd name="connsiteY0" fmla="*/ 5773420 h 5773420"/>
              <a:gd name="connsiteX1" fmla="*/ 0 w 6407150"/>
              <a:gd name="connsiteY1" fmla="*/ 1078774 h 5773420"/>
              <a:gd name="connsiteX2" fmla="*/ 6407150 w 6407150"/>
              <a:gd name="connsiteY2" fmla="*/ 0 h 5773420"/>
              <a:gd name="connsiteX3" fmla="*/ 6407150 w 6407150"/>
              <a:gd name="connsiteY3" fmla="*/ 5773420 h 57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7150" h="5773420">
                <a:moveTo>
                  <a:pt x="0" y="5773420"/>
                </a:moveTo>
                <a:lnTo>
                  <a:pt x="0" y="1078774"/>
                </a:lnTo>
                <a:lnTo>
                  <a:pt x="6407150" y="0"/>
                </a:lnTo>
                <a:lnTo>
                  <a:pt x="6407150" y="5773420"/>
                </a:lnTo>
                <a:close/>
              </a:path>
            </a:pathLst>
          </a:custGeom>
          <a:solidFill>
            <a:srgbClr val="2F5597"/>
          </a:solidFill>
          <a:ln w="635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13452" y="1732895"/>
            <a:ext cx="457200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随着折叠屏手机的流行，手机需要根据折叠状态切换内外屏显示。为此，需要一个开合角度检测系统来检测手机的折叠状态和角度。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613452" y="3397492"/>
            <a:ext cx="4572000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5000"/>
              </a:lnSpc>
              <a:buAutoNum type="arabicParenR"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将检测到的开合状态和开合角度直接显示在显示屏上；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indent="457200" algn="just">
              <a:lnSpc>
                <a:spcPct val="125000"/>
              </a:lnSpc>
              <a:buAutoNum type="arabicParenR"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以</a:t>
            </a:r>
            <a:r>
              <a:rPr lang="zh-CN" altLang="en-US" sz="2000" b="1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传感器技术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为基础实现开合角度检测。可辅助使用霍尔、加速度、陀螺仪或其他传感器，来提高准确率。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6372267" y="1375717"/>
                <a:ext cx="5241248" cy="443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25000"/>
                  </a:lnSpc>
                  <a:buAutoNum type="arabicParenR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系统能实现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开合状态和角度检测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的基本功能，在单一场景或环境条件下，开合状态检测成功率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＞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99%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，开合角度检测误差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＜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±10°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457200" algn="just">
                  <a:lnSpc>
                    <a:spcPct val="125000"/>
                  </a:lnSpc>
                  <a:buAutoNum type="arabicParenR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功能演示视频可以清晰呈现功能实现的完整过程和结果；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457200" algn="just">
                  <a:lnSpc>
                    <a:spcPct val="125000"/>
                  </a:lnSpc>
                  <a:buAutoNum type="arabicParenR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通过多方案融合实现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复杂场景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下开合状态和开合角度检测，如运动状态、强磁环境、不同摆放角度等复杂场景均能准确上报开合状态和开合角度，并介绍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融合逻辑或算法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，所有场景下开合状态检测成功率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charset="0"/>
                      </a:rPr>
                      <m:t>＞</m:t>
                    </m:r>
                    <m:r>
                      <a:rPr lang="en-US" altLang="zh-CN" dirty="0">
                        <a:latin typeface="Cambria Math" panose="02040503050406030204" charset="0"/>
                      </a:rPr>
                      <m:t>99%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，开合角度检测误差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charset="0"/>
                      </a:rPr>
                      <m:t>＜</m:t>
                    </m:r>
                    <m:r>
                      <a:rPr lang="en-US" altLang="zh-CN" dirty="0">
                        <a:latin typeface="Cambria Math" panose="02040503050406030204" charset="0"/>
                      </a:rPr>
                      <m:t>±5°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indent="457200" algn="just">
                  <a:lnSpc>
                    <a:spcPct val="125000"/>
                  </a:lnSpc>
                  <a:buAutoNum type="arabicParenR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针对</a:t>
                </a:r>
                <a:r>
                  <a:rPr lang="zh-CN" altLang="en-US" sz="2000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硬件系统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进行优化设计或改进，如性能、功耗、成本等方面。</a:t>
                </a:r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67" y="1375717"/>
                <a:ext cx="5241248" cy="4439920"/>
              </a:xfrm>
              <a:prstGeom prst="rect">
                <a:avLst/>
              </a:prstGeom>
              <a:blipFill rotWithShape="1">
                <a:blip r:embed="rId4"/>
                <a:stretch>
                  <a:fillRect l="-1" t="-7" r="-2278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64795" y="234950"/>
            <a:ext cx="355092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赛题描述及要求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483755" y="1078196"/>
            <a:ext cx="120769" cy="448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3150" y="1071650"/>
            <a:ext cx="15595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赛题描述</a:t>
            </a:r>
          </a:p>
        </p:txBody>
      </p:sp>
      <p:sp>
        <p:nvSpPr>
          <p:cNvPr id="5" name="矩形 4"/>
          <p:cNvSpPr/>
          <p:nvPr/>
        </p:nvSpPr>
        <p:spPr>
          <a:xfrm>
            <a:off x="6242570" y="921351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71965" y="914805"/>
            <a:ext cx="15595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赛题要求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19"/>
          <p:cNvSpPr txBox="1"/>
          <p:nvPr/>
        </p:nvSpPr>
        <p:spPr>
          <a:xfrm>
            <a:off x="1895912" y="3061593"/>
            <a:ext cx="662052" cy="662052"/>
          </a:xfrm>
          <a:prstGeom prst="roundRect">
            <a:avLst>
              <a:gd name="adj" fmla="val 25299"/>
            </a:avLst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5" name="TextBox 28"/>
          <p:cNvSpPr txBox="1"/>
          <p:nvPr/>
        </p:nvSpPr>
        <p:spPr>
          <a:xfrm>
            <a:off x="2900638" y="3176045"/>
            <a:ext cx="73091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主控</a:t>
            </a:r>
          </a:p>
        </p:txBody>
      </p:sp>
      <p:sp>
        <p:nvSpPr>
          <p:cNvPr id="97" name="TextBox 19"/>
          <p:cNvSpPr txBox="1"/>
          <p:nvPr/>
        </p:nvSpPr>
        <p:spPr>
          <a:xfrm>
            <a:off x="1907235" y="1800542"/>
            <a:ext cx="662052" cy="662052"/>
          </a:xfrm>
          <a:prstGeom prst="roundRect">
            <a:avLst>
              <a:gd name="adj" fmla="val 26738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8" name="TextBox 28"/>
          <p:cNvSpPr txBox="1"/>
          <p:nvPr/>
        </p:nvSpPr>
        <p:spPr>
          <a:xfrm>
            <a:off x="2911962" y="1931513"/>
            <a:ext cx="138823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/>
              <a:t>系统设计</a:t>
            </a:r>
          </a:p>
        </p:txBody>
      </p:sp>
      <p:sp>
        <p:nvSpPr>
          <p:cNvPr id="100" name="TextBox 19"/>
          <p:cNvSpPr txBox="1"/>
          <p:nvPr/>
        </p:nvSpPr>
        <p:spPr>
          <a:xfrm>
            <a:off x="8270138" y="1800542"/>
            <a:ext cx="662052" cy="662052"/>
          </a:xfrm>
          <a:prstGeom prst="roundRect">
            <a:avLst>
              <a:gd name="adj" fmla="val 28177"/>
            </a:avLst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03" name="TextBox 19"/>
          <p:cNvSpPr txBox="1"/>
          <p:nvPr/>
        </p:nvSpPr>
        <p:spPr>
          <a:xfrm>
            <a:off x="1907235" y="4392176"/>
            <a:ext cx="662052" cy="662052"/>
          </a:xfrm>
          <a:prstGeom prst="roundRect">
            <a:avLst>
              <a:gd name="adj" fmla="val 23861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04" name="TextBox 28"/>
          <p:cNvSpPr txBox="1"/>
          <p:nvPr/>
        </p:nvSpPr>
        <p:spPr>
          <a:xfrm>
            <a:off x="2826800" y="4523147"/>
            <a:ext cx="104183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/>
              <a:t>传感器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6323759" y="2814643"/>
            <a:ext cx="1804599" cy="1687852"/>
            <a:chOff x="6323759" y="3206750"/>
            <a:chExt cx="1804599" cy="1687852"/>
          </a:xfrm>
        </p:grpSpPr>
        <p:sp>
          <p:nvSpPr>
            <p:cNvPr id="107" name="任意多边形 29"/>
            <p:cNvSpPr/>
            <p:nvPr/>
          </p:nvSpPr>
          <p:spPr>
            <a:xfrm rot="2700000">
              <a:off x="6966965" y="3232372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35"/>
            <p:cNvSpPr/>
            <p:nvPr/>
          </p:nvSpPr>
          <p:spPr>
            <a:xfrm rot="8100000">
              <a:off x="6323759" y="3962089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151698" y="3786667"/>
            <a:ext cx="1684621" cy="1804599"/>
            <a:chOff x="5151698" y="4178774"/>
            <a:chExt cx="1684621" cy="1804599"/>
          </a:xfrm>
        </p:grpSpPr>
        <p:sp>
          <p:nvSpPr>
            <p:cNvPr id="110" name="任意多边形 36"/>
            <p:cNvSpPr/>
            <p:nvPr/>
          </p:nvSpPr>
          <p:spPr>
            <a:xfrm rot="8100000">
              <a:off x="6242150" y="484370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38"/>
            <p:cNvSpPr/>
            <p:nvPr/>
          </p:nvSpPr>
          <p:spPr>
            <a:xfrm rot="13500000">
              <a:off x="4715655" y="4614817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052553" y="2594084"/>
            <a:ext cx="1804599" cy="1705143"/>
            <a:chOff x="4052553" y="2986191"/>
            <a:chExt cx="1804599" cy="1705143"/>
          </a:xfrm>
        </p:grpSpPr>
        <p:sp>
          <p:nvSpPr>
            <p:cNvPr id="113" name="任意多边形 39"/>
            <p:cNvSpPr/>
            <p:nvPr/>
          </p:nvSpPr>
          <p:spPr>
            <a:xfrm rot="13500000">
              <a:off x="4634046" y="412278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41"/>
            <p:cNvSpPr/>
            <p:nvPr/>
          </p:nvSpPr>
          <p:spPr>
            <a:xfrm rot="18900000">
              <a:off x="4052553" y="2986191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344592" y="1522604"/>
            <a:ext cx="1698890" cy="1804599"/>
            <a:chOff x="5344592" y="1914711"/>
            <a:chExt cx="1698890" cy="1804599"/>
          </a:xfrm>
        </p:grpSpPr>
        <p:sp>
          <p:nvSpPr>
            <p:cNvPr id="116" name="任意多边形 32"/>
            <p:cNvSpPr/>
            <p:nvPr/>
          </p:nvSpPr>
          <p:spPr>
            <a:xfrm rot="2700000">
              <a:off x="5674926" y="2350754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42"/>
            <p:cNvSpPr/>
            <p:nvPr/>
          </p:nvSpPr>
          <p:spPr>
            <a:xfrm rot="18900000">
              <a:off x="5344592" y="2494161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TextBox 19"/>
          <p:cNvSpPr txBox="1"/>
          <p:nvPr/>
        </p:nvSpPr>
        <p:spPr>
          <a:xfrm>
            <a:off x="8269756" y="3045074"/>
            <a:ext cx="662052" cy="662052"/>
          </a:xfrm>
          <a:prstGeom prst="roundRect">
            <a:avLst>
              <a:gd name="adj" fmla="val 23861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24" name="TextBox 19"/>
          <p:cNvSpPr txBox="1"/>
          <p:nvPr/>
        </p:nvSpPr>
        <p:spPr>
          <a:xfrm>
            <a:off x="8297788" y="4404166"/>
            <a:ext cx="662052" cy="662052"/>
          </a:xfrm>
          <a:prstGeom prst="roundRect">
            <a:avLst>
              <a:gd name="adj" fmla="val 25299"/>
            </a:avLst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06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TextBox 28"/>
          <p:cNvSpPr txBox="1"/>
          <p:nvPr/>
        </p:nvSpPr>
        <p:spPr>
          <a:xfrm>
            <a:off x="9302514" y="4518618"/>
            <a:ext cx="16577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b="1" dirty="0">
                <a:solidFill>
                  <a:schemeClr val="accent1"/>
                </a:solidFill>
              </a:rPr>
              <a:t>FreeRTOS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1185" y="267335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10C56138-F6EA-C9B0-7E02-E0FF67A90F47}"/>
              </a:ext>
            </a:extLst>
          </p:cNvPr>
          <p:cNvSpPr txBox="1"/>
          <p:nvPr/>
        </p:nvSpPr>
        <p:spPr>
          <a:xfrm>
            <a:off x="9280038" y="1931513"/>
            <a:ext cx="16577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姿态解算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0A33A1D-4622-EB4A-CE79-DDE01F362EE8}"/>
              </a:ext>
            </a:extLst>
          </p:cNvPr>
          <p:cNvSpPr txBox="1"/>
          <p:nvPr/>
        </p:nvSpPr>
        <p:spPr>
          <a:xfrm>
            <a:off x="9302513" y="3176045"/>
            <a:ext cx="175506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b="1" dirty="0"/>
              <a:t>OLED</a:t>
            </a:r>
            <a:r>
              <a:rPr lang="zh-CN" altLang="en-US" b="1" dirty="0"/>
              <a:t>屏幕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571420" y="2853918"/>
            <a:ext cx="832785" cy="104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 rot="5400000">
            <a:off x="3082860" y="4704126"/>
            <a:ext cx="980622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571421" y="3934005"/>
            <a:ext cx="766262" cy="8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 rot="16200000" flipV="1">
            <a:off x="5167096" y="3507962"/>
            <a:ext cx="41239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 rot="16200000" flipV="1">
            <a:off x="5371194" y="3493101"/>
            <a:ext cx="41239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3"/>
          <p:cNvSpPr/>
          <p:nvPr/>
        </p:nvSpPr>
        <p:spPr>
          <a:xfrm>
            <a:off x="2314661" y="2350121"/>
            <a:ext cx="199960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stm32g474</a:t>
            </a:r>
          </a:p>
        </p:txBody>
      </p:sp>
      <p:sp>
        <p:nvSpPr>
          <p:cNvPr id="6" name="矩形 5"/>
          <p:cNvSpPr/>
          <p:nvPr/>
        </p:nvSpPr>
        <p:spPr>
          <a:xfrm>
            <a:off x="4314267" y="2782169"/>
            <a:ext cx="736698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14267" y="3070132"/>
            <a:ext cx="736698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38013" y="2465173"/>
            <a:ext cx="60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</a:p>
        </p:txBody>
      </p:sp>
      <p:sp>
        <p:nvSpPr>
          <p:cNvPr id="9" name="圆角矩形 10"/>
          <p:cNvSpPr/>
          <p:nvPr/>
        </p:nvSpPr>
        <p:spPr>
          <a:xfrm>
            <a:off x="5050965" y="2520495"/>
            <a:ext cx="910166" cy="828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MPU6500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1131" y="2642187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轴加速度计</a:t>
            </a:r>
            <a:endParaRPr kumimoji="1"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轴陀螺仪</a:t>
            </a:r>
          </a:p>
        </p:txBody>
      </p:sp>
      <p:sp>
        <p:nvSpPr>
          <p:cNvPr id="11" name="矩形 10"/>
          <p:cNvSpPr/>
          <p:nvPr/>
        </p:nvSpPr>
        <p:spPr>
          <a:xfrm rot="5400000">
            <a:off x="2264934" y="4626682"/>
            <a:ext cx="736698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089833" y="5031035"/>
            <a:ext cx="1167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一路</a:t>
            </a:r>
            <a:r>
              <a:rPr kumimoji="1"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HRTIM</a:t>
            </a:r>
            <a:endParaRPr kumimoji="1" lang="zh-CN" altLang="en-US" sz="1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23"/>
          <p:cNvSpPr/>
          <p:nvPr/>
        </p:nvSpPr>
        <p:spPr>
          <a:xfrm>
            <a:off x="5046706" y="3627676"/>
            <a:ext cx="922173" cy="828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AK8963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61131" y="383442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轴磁力计</a:t>
            </a:r>
          </a:p>
        </p:txBody>
      </p:sp>
      <p:sp>
        <p:nvSpPr>
          <p:cNvPr id="21" name="矩形 20"/>
          <p:cNvSpPr/>
          <p:nvPr/>
        </p:nvSpPr>
        <p:spPr>
          <a:xfrm>
            <a:off x="3537167" y="5230441"/>
            <a:ext cx="944511" cy="53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45366" y="4978642"/>
            <a:ext cx="787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USART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99" y="4671027"/>
            <a:ext cx="1196182" cy="119618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338593" y="2226280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400kHz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4" descr="Rgb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9" y="2400927"/>
            <a:ext cx="1122075" cy="11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1388128" y="2576055"/>
            <a:ext cx="103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DMA_PWM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04973" y="3642307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46486" y="3600180"/>
            <a:ext cx="746423" cy="746423"/>
            <a:chOff x="2010136" y="3150600"/>
            <a:chExt cx="746423" cy="74642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136" y="3150600"/>
              <a:ext cx="746423" cy="746423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2092296" y="3369922"/>
              <a:ext cx="594612" cy="3077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OLED</a:t>
              </a:r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图形 35" descr="游标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62937">
            <a:off x="6727298" y="2424878"/>
            <a:ext cx="2434859" cy="243485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14" y="3165407"/>
            <a:ext cx="2894846" cy="11004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2585" y="267335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3" name="矩形 2"/>
          <p:cNvSpPr/>
          <p:nvPr/>
        </p:nvSpPr>
        <p:spPr>
          <a:xfrm>
            <a:off x="699020" y="1465546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8415" y="1459000"/>
            <a:ext cx="155956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系统设计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795020"/>
            <a:ext cx="8408670" cy="5946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300" y="8763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164445" y="1725295"/>
            <a:ext cx="490220" cy="3408045"/>
          </a:xfrm>
          <a:prstGeom prst="rect">
            <a:avLst/>
          </a:prstGeom>
          <a:noFill/>
          <a:ln w="28575" cmpd="sng">
            <a:solidFill>
              <a:srgbClr val="2F5597">
                <a:alpha val="76000"/>
              </a:srgbClr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b="1"/>
              <a:t>开合角度检测系统原理图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44" y="1520167"/>
            <a:ext cx="7416826" cy="3817663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114300" y="87630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62154" y="1724977"/>
            <a:ext cx="490220" cy="3408045"/>
          </a:xfrm>
          <a:prstGeom prst="rect">
            <a:avLst/>
          </a:prstGeom>
          <a:noFill/>
          <a:ln w="28575" cmpd="sng">
            <a:solidFill>
              <a:srgbClr val="2F5597">
                <a:alpha val="76000"/>
              </a:srgbClr>
            </a:solidFill>
            <a:prstDash val="sys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b="1" dirty="0"/>
              <a:t>开合角度检测系统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84"/>
          <p:cNvSpPr txBox="1"/>
          <p:nvPr/>
        </p:nvSpPr>
        <p:spPr>
          <a:xfrm>
            <a:off x="1240790" y="2371725"/>
            <a:ext cx="5332730" cy="22250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2F559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STM32G474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是一种基于</a:t>
            </a:r>
            <a:r>
              <a:rPr lang="en-US" altLang="zh-CN" sz="2000" b="1" dirty="0">
                <a:solidFill>
                  <a:srgbClr val="2F559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ARM Cortex-M4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内核的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32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位微控制器，它具有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路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I2C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足够操作所有的外设，全速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USB2.0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方便与上位机进行通讯，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512KB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的内部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flash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能够烧写足够大的程序，以及一路高分辨率定时器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25" y="1384300"/>
            <a:ext cx="4199255" cy="419925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427595" y="2002155"/>
            <a:ext cx="3282315" cy="2875915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3210" y="126365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5" name="矩形 4"/>
          <p:cNvSpPr/>
          <p:nvPr/>
        </p:nvSpPr>
        <p:spPr>
          <a:xfrm>
            <a:off x="1111135" y="1847181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40530" y="1840635"/>
            <a:ext cx="8712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主控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7780" y="-635"/>
            <a:ext cx="5654040" cy="6859905"/>
          </a:xfrm>
          <a:prstGeom prst="rect">
            <a:avLst/>
          </a:prstGeom>
          <a:solidFill>
            <a:schemeClr val="accent1">
              <a:alpha val="51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6363335" y="1776730"/>
                <a:ext cx="5323205" cy="3564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MPU9250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内部集成有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轴陀螺仪、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轴加速度计和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3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轴磁力计，输出都是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16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位的数字量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; 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可以通过集成电路总线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(I2C)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接口和单片机进行数据交互，传输速率可达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400</m:t>
                    </m:r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𝑘𝐻𝑧</m:t>
                    </m:r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/</m:t>
                    </m:r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𝑠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。陀螺仪的角速度测量范围最高达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±2000(</m:t>
                    </m:r>
                    <m:r>
                      <a:rPr lang="en-US" altLang="zh-CN" sz="1600" i="1" dirty="0" smtClean="0">
                        <a:latin typeface="Cambria Math" panose="02040503050406030204" charset="0"/>
                        <a:ea typeface="Cambria Math" panose="02040503050406030204" charset="0"/>
                      </a:rPr>
                      <m:t>°</m:t>
                    </m:r>
                    <m:r>
                      <a:rPr lang="en-US" altLang="zh-CN" sz="1600" b="0" i="1" dirty="0" smtClean="0">
                        <a:latin typeface="Cambria Math" panose="02040503050406030204" charset="0"/>
                        <a:ea typeface="Cambria Math" panose="02040503050406030204" charset="0"/>
                      </a:rPr>
                      <m:t>/</m:t>
                    </m:r>
                    <m:r>
                      <a:rPr lang="en-US" altLang="zh-CN" sz="1600" b="0" i="1" dirty="0" smtClean="0">
                        <a:latin typeface="Cambria Math" panose="02040503050406030204" charset="0"/>
                        <a:ea typeface="Cambria Math" panose="02040503050406030204" charset="0"/>
                      </a:rPr>
                      <m:t>𝑠</m:t>
                    </m:r>
                    <m:r>
                      <a:rPr lang="en-US" altLang="zh-CN" sz="1600" b="0" i="1" dirty="0" smtClean="0">
                        <a:latin typeface="Cambria Math" panose="02040503050406030204" charset="0"/>
                        <a:ea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，具有良好的动态响应特性。加速度计的测量范围最大为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±16</m:t>
                    </m:r>
                    <m:r>
                      <a:rPr lang="en-US" altLang="zh-CN" sz="1600" i="1" dirty="0" smtClean="0">
                        <a:latin typeface="Cambria Math" panose="02040503050406030204" charset="0"/>
                        <a:ea typeface="黑体" panose="02010609060101010101" pitchFamily="49" charset="-122"/>
                      </a:rPr>
                      <m:t>𝑔</m:t>
                    </m:r>
                  </m:oMath>
                </a14:m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，静态测量精度高。磁力计采用高灵度霍尔型传感器进行数据采集。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MPU9250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自带的</a:t>
                </a:r>
                <a:r>
                  <a:rPr lang="zh-CN" altLang="en-US" b="1" dirty="0">
                    <a:solidFill>
                      <a:srgbClr val="2F559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数字运动处理器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(DMP: Digital Motion Processor)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硬件加速引擎，可以整合九轴传感器数据，向应用端输出完整的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9 </a:t>
                </a:r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轴融合演算数据。</a:t>
                </a:r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35" y="1776730"/>
                <a:ext cx="5323205" cy="3564255"/>
              </a:xfrm>
              <a:prstGeom prst="rect">
                <a:avLst/>
              </a:prstGeom>
              <a:blipFill rotWithShape="1">
                <a:blip r:embed="rId3"/>
                <a:stretch>
                  <a:fillRect r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" y="939165"/>
            <a:ext cx="5322570" cy="5322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38545" y="126365"/>
            <a:ext cx="218186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设计思路</a:t>
            </a:r>
          </a:p>
        </p:txBody>
      </p:sp>
      <p:sp>
        <p:nvSpPr>
          <p:cNvPr id="5" name="矩形 4"/>
          <p:cNvSpPr/>
          <p:nvPr/>
        </p:nvSpPr>
        <p:spPr>
          <a:xfrm>
            <a:off x="6233680" y="1187416"/>
            <a:ext cx="120769" cy="448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63075" y="1180870"/>
            <a:ext cx="12153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传感器</a:t>
            </a:r>
          </a:p>
        </p:txBody>
      </p:sp>
      <p:sp>
        <p:nvSpPr>
          <p:cNvPr id="7" name="矩形 6"/>
          <p:cNvSpPr/>
          <p:nvPr/>
        </p:nvSpPr>
        <p:spPr>
          <a:xfrm>
            <a:off x="6223635" y="1776730"/>
            <a:ext cx="5518150" cy="3727450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M0MjNhYzNiYzY1NzZiZDc0NWQ0NjcxMTQzNjk4O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SHAPE_DIAGRAM_TITLE"/>
  <p:tag name="KSO_WM_DIAGRAM_VIRTUALLY_FRAME" val="{&quot;height&quot;:336.45023622047245,&quot;left&quot;:424.9500534483348,&quot;top&quot;:97.15,&quot;width&quot;:813.349946551665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_DIAGRAM_NUM"/>
  <p:tag name="YOO_CHATSHAPE_TYPE" val="YOO_CHATSHAPE_NUM"/>
  <p:tag name="KSO_WM_DIAGRAM_VIRTUALLY_FRAME" val="{&quot;height&quot;:336.45023622047245,&quot;left&quot;:424.9500534483348,&quot;top&quot;:97.15,&quot;width&quot;:813.349946551665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SHAPE_DIAGRAM_TITLE"/>
  <p:tag name="KSO_WM_DIAGRAM_VIRTUALLY_FRAME" val="{&quot;height&quot;:336.45023622047245,&quot;left&quot;:424.9500534483348,&quot;top&quot;:97.15,&quot;width&quot;:813.349946551665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_DIAGRAM_NUM"/>
  <p:tag name="YOO_CHATSHAPE_TYPE" val="YOO_CHATSHAPE_NUM"/>
  <p:tag name="KSO_WM_DIAGRAM_VIRTUALLY_FRAME" val="{&quot;height&quot;:336.45023622047245,&quot;left&quot;:424.9500534483348,&quot;top&quot;:97.15,&quot;width&quot;:813.349946551665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3"/>
  <p:tag name="YOO_CHATSHAPE_TYPE" val="YOO_CHATSHAPE_ITEM"/>
  <p:tag name="KSO_WM_DIAGRAM_VIRTUALLY_FRAME" val="{&quot;height&quot;:336.45023622047245,&quot;left&quot;:424.9500534483348,&quot;top&quot;:97.15,&quot;width&quot;:813.349946551665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2"/>
  <p:tag name="YOO_CHATSHAPE_TYPE" val="YOO_CHATSHAPE_ITEM"/>
  <p:tag name="KSO_WM_DIAGRAM_VIRTUALLY_FRAME" val="{&quot;height&quot;:336.45023622047245,&quot;left&quot;:424.9500534483348,&quot;top&quot;:97.15,&quot;width&quot;:813.349946551665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1"/>
  <p:tag name="YOO_CHATSHAPE_TYPE" val="YOO_CHATSHAPE_ITEM"/>
  <p:tag name="KSO_WM_DIAGRAM_VIRTUALLY_FRAME" val="{&quot;height&quot;:336.45023622047245,&quot;left&quot;:424.9500534483348,&quot;top&quot;:97.15,&quot;width&quot;:813.349946551665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1"/>
  <p:tag name="YOO_CHATSHAPE_TYPE" val="YOO_CHATSHAPE_ITEM"/>
  <p:tag name="KSO_WM_DIAGRAM_VIRTUALLY_FRAME" val="{&quot;height&quot;:336.45023622047245,&quot;left&quot;:424.9500534483348,&quot;top&quot;:97.15,&quot;width&quot;:813.349946551665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SHAPE_DIAGRAM_TITLE"/>
  <p:tag name="KSO_WM_DIAGRAM_VIRTUALLY_FRAME" val="{&quot;height&quot;:336.45023622047245,&quot;left&quot;:424.9500534483348,&quot;top&quot;:97.15,&quot;width&quot;:813.349946551665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_DIAGRAM_NUM"/>
  <p:tag name="YOO_CHATSHAPE_TYPE" val="YOO_CHATSHAPE_NUM"/>
  <p:tag name="KSO_WM_DIAGRAM_VIRTUALLY_FRAME" val="{&quot;height&quot;:336.45023622047245,&quot;left&quot;:424.9500534483348,&quot;top&quot;:97.15,&quot;width&quot;:813.349946551665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SHAPE_DIAGRAM_TITLE"/>
  <p:tag name="KSO_WM_DIAGRAM_VIRTUALLY_FRAME" val="{&quot;height&quot;:336.45023622047245,&quot;left&quot;:424.9500534483348,&quot;top&quot;:97.15,&quot;width&quot;:813.349946551665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_DIAGRAM_SHAPETYPE" val="YOO_CHAT_DIAGRAM_NUM"/>
  <p:tag name="YOO_CHATSHAPE_TYPE" val="YOO_CHATSHAPE_NUM"/>
  <p:tag name="KSO_WM_DIAGRAM_VIRTUALLY_FRAME" val="{&quot;height&quot;:336.45023622047245,&quot;left&quot;:424.9500534483348,&quot;top&quot;:97.15,&quot;width&quot;:813.349946551665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1092</Words>
  <Application>Microsoft Macintosh PowerPoint</Application>
  <PresentationFormat>宽屏</PresentationFormat>
  <Paragraphs>90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等线 Light</vt:lpstr>
      <vt:lpstr>汉仪正圆-55W</vt:lpstr>
      <vt:lpstr>黑体</vt:lpstr>
      <vt:lpstr>宋体</vt:lpstr>
      <vt:lpstr>微软雅黑</vt:lpstr>
      <vt:lpstr>Agency FB</vt:lpstr>
      <vt:lpstr>Arial</vt:lpstr>
      <vt:lpstr>Calibri</vt:lpstr>
      <vt:lpstr>Cambria Math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YS H</dc:creator>
  <cp:lastModifiedBy>Microsoft Office User</cp:lastModifiedBy>
  <cp:revision>103</cp:revision>
  <dcterms:created xsi:type="dcterms:W3CDTF">2024-05-25T08:04:00Z</dcterms:created>
  <dcterms:modified xsi:type="dcterms:W3CDTF">2024-06-05T06:04:25Z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A04A9ACFE9B343869ABB89467B3F0759_12</vt:lpwstr>
  </property>
  <property fmtid="{D5CDD505-2E9C-101B-9397-08002B2CF9AE}" pid="3" name="KSOProductBuildVer">
    <vt:lpwstr>2052-12.1.0.16929</vt:lpwstr>
  </property>
</Properties>
</file>